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63" r:id="rId4"/>
    <p:sldId id="269" r:id="rId5"/>
    <p:sldId id="276" r:id="rId6"/>
    <p:sldId id="277" r:id="rId7"/>
    <p:sldId id="288" r:id="rId8"/>
    <p:sldId id="289" r:id="rId9"/>
    <p:sldId id="264" r:id="rId10"/>
    <p:sldId id="290" r:id="rId11"/>
    <p:sldId id="293" r:id="rId12"/>
    <p:sldId id="295" r:id="rId13"/>
    <p:sldId id="294"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5" d="100"/>
          <a:sy n="75" d="100"/>
        </p:scale>
        <p:origin x="1666"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0585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1716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03360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25322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96717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2233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65047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92633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25438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48438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52976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4353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423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3913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57462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5452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48431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CAD085-E8A6-8845-BD4E-CB4CCA059FC4}" type="datetimeFigureOut">
              <a:rPr lang="en-US" smtClean="0"/>
              <a:t>10/17/2024</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61902762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Excel_Worksheet1.xlsx"/><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Excel_Worksheet.xlsx"/><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41600"/>
            <a:ext cx="7772400" cy="1172210"/>
          </a:xfrm>
        </p:spPr>
        <p:txBody>
          <a:bodyPr>
            <a:normAutofit fontScale="90000"/>
          </a:bodyPr>
          <a:lstStyle/>
          <a:p>
            <a:r>
              <a:rPr dirty="0"/>
              <a:t>Bike Store Sales and Performance Analysis</a:t>
            </a:r>
          </a:p>
        </p:txBody>
      </p:sp>
      <p:sp>
        <p:nvSpPr>
          <p:cNvPr id="3" name="Subtitle 2"/>
          <p:cNvSpPr>
            <a:spLocks noGrp="1"/>
          </p:cNvSpPr>
          <p:nvPr>
            <p:ph type="subTitle" idx="1"/>
          </p:nvPr>
        </p:nvSpPr>
        <p:spPr>
          <a:xfrm>
            <a:off x="1137920" y="4323934"/>
            <a:ext cx="6634480" cy="1761906"/>
          </a:xfrm>
        </p:spPr>
        <p:txBody>
          <a:bodyPr/>
          <a:lstStyle/>
          <a:p>
            <a:r>
              <a:rPr dirty="0"/>
              <a:t>An in-depth review of sales performance and key insights</a:t>
            </a:r>
            <a:endParaRPr lang="en-US" dirty="0"/>
          </a:p>
          <a:p>
            <a:r>
              <a:rPr lang="en-US" dirty="0"/>
              <a:t>By: Asaf Chechik</a:t>
            </a:r>
            <a:endParaRPr dirty="0"/>
          </a:p>
        </p:txBody>
      </p:sp>
      <p:pic>
        <p:nvPicPr>
          <p:cNvPr id="3074" name="Picture 2" descr="World-Class Road, Gravel, &amp; Mountain Bikes | CANYON IL">
            <a:extLst>
              <a:ext uri="{FF2B5EF4-FFF2-40B4-BE49-F238E27FC236}">
                <a16:creationId xmlns:a16="http://schemas.microsoft.com/office/drawing/2014/main" id="{B4103BDA-2503-16F3-B0CE-9F317A9E4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521" y="52138"/>
            <a:ext cx="4064000" cy="233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339" y="126830"/>
            <a:ext cx="7765322" cy="970450"/>
          </a:xfrm>
        </p:spPr>
        <p:txBody>
          <a:bodyPr/>
          <a:lstStyle/>
          <a:p>
            <a:r>
              <a:rPr dirty="0"/>
              <a:t>Monthly Sales Revenue</a:t>
            </a:r>
          </a:p>
        </p:txBody>
      </p:sp>
      <p:pic>
        <p:nvPicPr>
          <p:cNvPr id="3" name="Picture 2" descr="monthly_revenue_chart.png"/>
          <p:cNvPicPr>
            <a:picLocks noChangeAspect="1"/>
          </p:cNvPicPr>
          <p:nvPr/>
        </p:nvPicPr>
        <p:blipFill>
          <a:blip r:embed="rId2"/>
          <a:stretch>
            <a:fillRect/>
          </a:stretch>
        </p:blipFill>
        <p:spPr>
          <a:xfrm>
            <a:off x="914400" y="1371600"/>
            <a:ext cx="7315200" cy="4389120"/>
          </a:xfrm>
          <a:prstGeom prst="rect">
            <a:avLst/>
          </a:prstGeom>
        </p:spPr>
      </p:pic>
      <p:sp>
        <p:nvSpPr>
          <p:cNvPr id="4" name="TextBox 3"/>
          <p:cNvSpPr txBox="1"/>
          <p:nvPr/>
        </p:nvSpPr>
        <p:spPr>
          <a:xfrm>
            <a:off x="0" y="5588000"/>
            <a:ext cx="229550" cy="584775"/>
          </a:xfrm>
          <a:prstGeom prst="rect">
            <a:avLst/>
          </a:prstGeom>
          <a:noFill/>
        </p:spPr>
        <p:txBody>
          <a:bodyPr wrap="none">
            <a:spAutoFit/>
          </a:bodyPr>
          <a:lstStyle/>
          <a:p>
            <a:endParaRPr dirty="0"/>
          </a:p>
          <a:p>
            <a:pPr>
              <a:defRPr sz="1400"/>
            </a:pPr>
            <a:r>
              <a:rPr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946" y="193040"/>
            <a:ext cx="7765322" cy="970450"/>
          </a:xfrm>
        </p:spPr>
        <p:txBody>
          <a:bodyPr/>
          <a:lstStyle/>
          <a:p>
            <a:r>
              <a:rPr dirty="0"/>
              <a:t>Top Categories by Revenue</a:t>
            </a:r>
          </a:p>
        </p:txBody>
      </p:sp>
      <p:graphicFrame>
        <p:nvGraphicFramePr>
          <p:cNvPr id="5" name="Object 4">
            <a:extLst>
              <a:ext uri="{FF2B5EF4-FFF2-40B4-BE49-F238E27FC236}">
                <a16:creationId xmlns:a16="http://schemas.microsoft.com/office/drawing/2014/main" id="{A6AD7495-D428-6BD1-55E2-C1FA9217F82B}"/>
              </a:ext>
            </a:extLst>
          </p:cNvPr>
          <p:cNvGraphicFramePr>
            <a:graphicFrameLocks noChangeAspect="1"/>
          </p:cNvGraphicFramePr>
          <p:nvPr>
            <p:extLst>
              <p:ext uri="{D42A27DB-BD31-4B8C-83A1-F6EECF244321}">
                <p14:modId xmlns:p14="http://schemas.microsoft.com/office/powerpoint/2010/main" val="1081684641"/>
              </p:ext>
            </p:extLst>
          </p:nvPr>
        </p:nvGraphicFramePr>
        <p:xfrm>
          <a:off x="274320" y="1330960"/>
          <a:ext cx="8646160" cy="5354320"/>
        </p:xfrm>
        <a:graphic>
          <a:graphicData uri="http://schemas.openxmlformats.org/presentationml/2006/ole">
            <mc:AlternateContent xmlns:mc="http://schemas.openxmlformats.org/markup-compatibility/2006">
              <mc:Choice xmlns:v="urn:schemas-microsoft-com:vml" Requires="v">
                <p:oleObj name="Worksheet" r:id="rId2" imgW="4305406" imgH="3118104" progId="Excel.Sheet.12">
                  <p:embed/>
                </p:oleObj>
              </mc:Choice>
              <mc:Fallback>
                <p:oleObj name="Worksheet" r:id="rId2" imgW="4305406" imgH="3118104" progId="Excel.Sheet.12">
                  <p:embed/>
                  <p:pic>
                    <p:nvPicPr>
                      <p:cNvPr id="0" name=""/>
                      <p:cNvPicPr/>
                      <p:nvPr/>
                    </p:nvPicPr>
                    <p:blipFill>
                      <a:blip r:embed="rId3"/>
                      <a:stretch>
                        <a:fillRect/>
                      </a:stretch>
                    </p:blipFill>
                    <p:spPr>
                      <a:xfrm>
                        <a:off x="274320" y="1330960"/>
                        <a:ext cx="8646160" cy="535432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Some </a:t>
            </a:r>
            <a:r>
              <a:rPr dirty="0"/>
              <a:t>Key Performance Indicators (KPIs)</a:t>
            </a:r>
          </a:p>
        </p:txBody>
      </p:sp>
      <p:sp>
        <p:nvSpPr>
          <p:cNvPr id="3" name="Content Placeholder 2"/>
          <p:cNvSpPr>
            <a:spLocks noGrp="1"/>
          </p:cNvSpPr>
          <p:nvPr>
            <p:ph idx="1"/>
          </p:nvPr>
        </p:nvSpPr>
        <p:spPr>
          <a:xfrm>
            <a:off x="132080" y="1381442"/>
            <a:ext cx="8788400" cy="5476558"/>
          </a:xfrm>
        </p:spPr>
        <p:txBody>
          <a:bodyPr>
            <a:normAutofit fontScale="85000" lnSpcReduction="20000"/>
          </a:bodyPr>
          <a:lstStyle/>
          <a:p>
            <a:pPr marL="0" indent="0">
              <a:buNone/>
            </a:pPr>
            <a:r>
              <a:rPr lang="en-US" b="1" u="sng" dirty="0">
                <a:solidFill>
                  <a:srgbClr val="FF0000"/>
                </a:solidFill>
              </a:rPr>
              <a:t>Total Revenue by Products (Top Categories):</a:t>
            </a:r>
          </a:p>
          <a:p>
            <a:r>
              <a:rPr lang="en-US" dirty="0"/>
              <a:t>Cyclocross Bicycles: $799,874</a:t>
            </a:r>
          </a:p>
          <a:p>
            <a:r>
              <a:rPr lang="en-US" dirty="0"/>
              <a:t>Comfort Bicycles: $438,506</a:t>
            </a:r>
          </a:p>
          <a:p>
            <a:r>
              <a:rPr lang="en-US" dirty="0"/>
              <a:t>Children Bicycles: $327,888</a:t>
            </a:r>
          </a:p>
          <a:p>
            <a:pPr marL="0" indent="0">
              <a:buNone/>
            </a:pPr>
            <a:r>
              <a:rPr lang="en-US" b="1" u="sng" dirty="0">
                <a:solidFill>
                  <a:srgbClr val="FF0000"/>
                </a:solidFill>
              </a:rPr>
              <a:t>Revenue by Brand</a:t>
            </a:r>
            <a:r>
              <a:rPr lang="en-US" b="1" u="sng" dirty="0"/>
              <a:t>:</a:t>
            </a:r>
          </a:p>
          <a:p>
            <a:r>
              <a:rPr lang="en-US" dirty="0"/>
              <a:t>Trek: $5,129,381</a:t>
            </a:r>
          </a:p>
          <a:p>
            <a:r>
              <a:rPr lang="en-US" dirty="0"/>
              <a:t>Electra: $1,344,143</a:t>
            </a:r>
          </a:p>
          <a:p>
            <a:r>
              <a:rPr lang="en-US" dirty="0"/>
              <a:t>Surly: $1,063,135</a:t>
            </a:r>
          </a:p>
          <a:p>
            <a:pPr marL="0" indent="0">
              <a:buNone/>
            </a:pPr>
            <a:r>
              <a:rPr lang="en-US" b="1" u="sng" dirty="0">
                <a:solidFill>
                  <a:srgbClr val="FF0000"/>
                </a:solidFill>
              </a:rPr>
              <a:t>Total Revenue by Store </a:t>
            </a:r>
            <a:r>
              <a:rPr lang="en-US" b="1" u="sng" dirty="0"/>
              <a:t>:</a:t>
            </a:r>
          </a:p>
          <a:p>
            <a:pPr marL="0" indent="0">
              <a:buNone/>
            </a:pPr>
            <a:r>
              <a:rPr lang="en-US" dirty="0">
                <a:latin typeface="David" panose="020E0502060401010101" pitchFamily="34" charset="-79"/>
                <a:cs typeface="David" panose="020E0502060401010101" pitchFamily="34" charset="-79"/>
              </a:rPr>
              <a:t>•</a:t>
            </a:r>
            <a:r>
              <a:rPr lang="en-US" dirty="0"/>
              <a:t>    Baldwin Bikes: $5,826,242</a:t>
            </a:r>
          </a:p>
          <a:p>
            <a:r>
              <a:rPr lang="en-US" dirty="0"/>
              <a:t>Santa Cruz Bikes: $1,790,145</a:t>
            </a:r>
          </a:p>
          <a:p>
            <a:r>
              <a:rPr lang="en-US" dirty="0"/>
              <a:t>Rowlett Bikes: $962,600</a:t>
            </a:r>
          </a:p>
          <a:p>
            <a:pPr marL="0" indent="0">
              <a:buNone/>
            </a:pPr>
            <a:r>
              <a:rPr lang="en-US" b="1" u="sng" dirty="0">
                <a:solidFill>
                  <a:srgbClr val="FF0000"/>
                </a:solidFill>
              </a:rPr>
              <a:t>Top 3 Customers by Revenue</a:t>
            </a:r>
            <a:r>
              <a:rPr lang="en-US" b="1" u="sng" dirty="0"/>
              <a:t>:</a:t>
            </a:r>
          </a:p>
          <a:p>
            <a:r>
              <a:rPr lang="en-US" dirty="0"/>
              <a:t>Elinore Aguilar: $29,661</a:t>
            </a:r>
          </a:p>
          <a:p>
            <a:r>
              <a:rPr lang="en-US" dirty="0"/>
              <a:t>Corrina Sawyer: $29,214</a:t>
            </a:r>
          </a:p>
          <a:p>
            <a:pPr marL="0" indent="0">
              <a:buNone/>
            </a:pPr>
            <a:r>
              <a:rPr lang="en-US" dirty="0"/>
              <a:t>      Shena Carter: $27,618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51EC-1B53-F0B5-1473-A2BA8267B35E}"/>
              </a:ext>
            </a:extLst>
          </p:cNvPr>
          <p:cNvSpPr>
            <a:spLocks noGrp="1"/>
          </p:cNvSpPr>
          <p:nvPr>
            <p:ph type="title"/>
          </p:nvPr>
        </p:nvSpPr>
        <p:spPr>
          <a:xfrm>
            <a:off x="304800" y="-304482"/>
            <a:ext cx="8229600" cy="1143000"/>
          </a:xfrm>
        </p:spPr>
        <p:txBody>
          <a:bodyPr/>
          <a:lstStyle/>
          <a:p>
            <a:r>
              <a:rPr lang="en-US" dirty="0"/>
              <a:t>Conclusion and Recommendations</a:t>
            </a:r>
          </a:p>
        </p:txBody>
      </p:sp>
      <p:sp>
        <p:nvSpPr>
          <p:cNvPr id="10" name="TextBox 9">
            <a:extLst>
              <a:ext uri="{FF2B5EF4-FFF2-40B4-BE49-F238E27FC236}">
                <a16:creationId xmlns:a16="http://schemas.microsoft.com/office/drawing/2014/main" id="{FC60B26F-0AF3-3577-84C9-F542F5DF0C18}"/>
              </a:ext>
            </a:extLst>
          </p:cNvPr>
          <p:cNvSpPr txBox="1"/>
          <p:nvPr/>
        </p:nvSpPr>
        <p:spPr>
          <a:xfrm>
            <a:off x="127000" y="599441"/>
            <a:ext cx="9017000" cy="6340197"/>
          </a:xfrm>
          <a:prstGeom prst="rect">
            <a:avLst/>
          </a:prstGeom>
          <a:noFill/>
        </p:spPr>
        <p:txBody>
          <a:bodyPr wrap="square" rtlCol="0">
            <a:spAutoFit/>
          </a:bodyPr>
          <a:lstStyle/>
          <a:p>
            <a:r>
              <a:rPr lang="en-US" sz="1400" dirty="0">
                <a:latin typeface="David" panose="020E0502060401010101" pitchFamily="34" charset="-79"/>
                <a:cs typeface="David" panose="020E0502060401010101" pitchFamily="34" charset="-79"/>
              </a:rPr>
              <a:t>The analysis of the Bike Store's sales performance across various dimensions reveals several key insights :</a:t>
            </a:r>
          </a:p>
          <a:p>
            <a:r>
              <a:rPr lang="en-US" sz="1400" dirty="0">
                <a:latin typeface="David" panose="020E0502060401010101" pitchFamily="34" charset="-79"/>
                <a:cs typeface="David" panose="020E0502060401010101" pitchFamily="34" charset="-79"/>
              </a:rPr>
              <a:t>•</a:t>
            </a:r>
            <a:r>
              <a:rPr lang="en-US" sz="1400" b="1" u="sng" dirty="0">
                <a:latin typeface="David" panose="020E0502060401010101" pitchFamily="34" charset="-79"/>
                <a:cs typeface="David" panose="020E0502060401010101" pitchFamily="34" charset="-79"/>
              </a:rPr>
              <a:t>Yearly Sales Growth</a:t>
            </a:r>
            <a:r>
              <a:rPr lang="en-US" sz="1400" dirty="0">
                <a:latin typeface="David" panose="020E0502060401010101" pitchFamily="34" charset="-79"/>
                <a:cs typeface="David" panose="020E0502060401010101" pitchFamily="34" charset="-79"/>
              </a:rPr>
              <a:t>: The store witnessed remarkable growth in 2017, with a sharp increase in revenue compared to 2016. However, the decline in 2018 suggests that the momentum was not sustained. This calls for a strategic review of the factors that contributed to the growth and the subsequent decline, such as market trends, customer engagement, or inventory management.</a:t>
            </a:r>
          </a:p>
          <a:p>
            <a:r>
              <a:rPr lang="en-US" sz="1400" dirty="0">
                <a:latin typeface="David" panose="020E0502060401010101" pitchFamily="34" charset="-79"/>
                <a:cs typeface="David" panose="020E0502060401010101" pitchFamily="34" charset="-79"/>
              </a:rPr>
              <a:t>•</a:t>
            </a:r>
            <a:r>
              <a:rPr lang="en-US" sz="1400" b="1" u="sng" dirty="0">
                <a:latin typeface="David" panose="020E0502060401010101" pitchFamily="34" charset="-79"/>
                <a:cs typeface="David" panose="020E0502060401010101" pitchFamily="34" charset="-79"/>
              </a:rPr>
              <a:t>Seasonality  in Monthly Sales</a:t>
            </a:r>
            <a:r>
              <a:rPr lang="en-US" sz="1400" dirty="0">
                <a:latin typeface="David" panose="020E0502060401010101" pitchFamily="34" charset="-79"/>
                <a:cs typeface="David" panose="020E0502060401010101" pitchFamily="34" charset="-79"/>
              </a:rPr>
              <a:t>: The data highlights strong sales in January and February, followed by a gradual dip during the mid-year months. This pattern indicates a seasonal trend in customer demand. The low sales during the summer months present an opportunity for targeted campaigns and promotions aimed at boosting sales during traditionally slower periods.</a:t>
            </a:r>
          </a:p>
          <a:p>
            <a:r>
              <a:rPr lang="en-US" sz="1400" dirty="0">
                <a:latin typeface="David" panose="020E0502060401010101" pitchFamily="34" charset="-79"/>
                <a:cs typeface="David" panose="020E0502060401010101" pitchFamily="34" charset="-79"/>
              </a:rPr>
              <a:t>•</a:t>
            </a:r>
            <a:r>
              <a:rPr lang="en-US" sz="1400" b="1" u="sng" dirty="0">
                <a:latin typeface="David" panose="020E0502060401010101" pitchFamily="34" charset="-79"/>
                <a:cs typeface="David" panose="020E0502060401010101" pitchFamily="34" charset="-79"/>
              </a:rPr>
              <a:t>State and Store Performance</a:t>
            </a:r>
            <a:r>
              <a:rPr lang="en-US" sz="1400" dirty="0">
                <a:latin typeface="David" panose="020E0502060401010101" pitchFamily="34" charset="-79"/>
                <a:cs typeface="David" panose="020E0502060401010101" pitchFamily="34" charset="-79"/>
              </a:rPr>
              <a:t>: New York and California dominate the sales distribution, with Baldwin Bikes emerging as the top-performing store. This demonstrates the potential for expanding the brand’s presence in other states with lower sales. Focusing on underperforming regions and leveraging the success of stores like Baldwin Bikes could lead to higher overall revenue.</a:t>
            </a:r>
          </a:p>
          <a:p>
            <a:r>
              <a:rPr lang="en-US" sz="1400" dirty="0">
                <a:latin typeface="David" panose="020E0502060401010101" pitchFamily="34" charset="-79"/>
                <a:cs typeface="David" panose="020E0502060401010101" pitchFamily="34" charset="-79"/>
              </a:rPr>
              <a:t>•</a:t>
            </a:r>
            <a:r>
              <a:rPr lang="en-US" sz="1400" b="1" u="sng" dirty="0">
                <a:latin typeface="David" panose="020E0502060401010101" pitchFamily="34" charset="-79"/>
                <a:cs typeface="David" panose="020E0502060401010101" pitchFamily="34" charset="-79"/>
              </a:rPr>
              <a:t>Top  Products and Brands</a:t>
            </a:r>
            <a:r>
              <a:rPr lang="en-US" sz="1400" dirty="0">
                <a:latin typeface="David" panose="020E0502060401010101" pitchFamily="34" charset="-79"/>
                <a:cs typeface="David" panose="020E0502060401010101" pitchFamily="34" charset="-79"/>
              </a:rPr>
              <a:t>: Cyclocross and Comfort bicycles are the leading revenue drivers in terms of product categories. Among brands, Trek stands out as the top performer. This suggests that both product and brand-specific marketing strategies could drive further growth, particularly by emphasizing these high-demand categories and leveraging strong brand recognition.</a:t>
            </a:r>
          </a:p>
          <a:p>
            <a:endParaRPr lang="en-US" sz="1400" dirty="0">
              <a:latin typeface="David" panose="020E0502060401010101" pitchFamily="34" charset="-79"/>
              <a:cs typeface="David" panose="020E0502060401010101" pitchFamily="34" charset="-79"/>
            </a:endParaRPr>
          </a:p>
          <a:p>
            <a:r>
              <a:rPr lang="en-US" sz="1400" b="1" u="sng" dirty="0">
                <a:latin typeface="David" panose="020E0502060401010101" pitchFamily="34" charset="-79"/>
                <a:cs typeface="David" panose="020E0502060401010101" pitchFamily="34" charset="-79"/>
              </a:rPr>
              <a:t>Recommendations</a:t>
            </a:r>
            <a:r>
              <a:rPr lang="en-US" sz="1400" dirty="0">
                <a:latin typeface="David" panose="020E0502060401010101" pitchFamily="34" charset="-79"/>
                <a:cs typeface="David" panose="020E0502060401010101" pitchFamily="34" charset="-79"/>
              </a:rPr>
              <a:t>: </a:t>
            </a:r>
          </a:p>
          <a:p>
            <a:r>
              <a:rPr lang="en-US" sz="1400" dirty="0">
                <a:latin typeface="David" panose="020E0502060401010101" pitchFamily="34" charset="-79"/>
                <a:cs typeface="David" panose="020E0502060401010101" pitchFamily="34" charset="-79"/>
              </a:rPr>
              <a:t>•</a:t>
            </a:r>
            <a:r>
              <a:rPr lang="en-US" sz="1400" b="1" u="sng" dirty="0">
                <a:latin typeface="David" panose="020E0502060401010101" pitchFamily="34" charset="-79"/>
                <a:cs typeface="David" panose="020E0502060401010101" pitchFamily="34" charset="-79"/>
              </a:rPr>
              <a:t>Revitalize Sales Growth in 2018</a:t>
            </a:r>
            <a:r>
              <a:rPr lang="en-US" sz="1400" dirty="0">
                <a:latin typeface="David" panose="020E0502060401010101" pitchFamily="34" charset="-79"/>
                <a:cs typeface="David" panose="020E0502060401010101" pitchFamily="34" charset="-79"/>
              </a:rPr>
              <a:t>: Investigate the factors behind the drop in revenue and develop strategies to reignite growth, such as targeted marketing campaigns, customer retention programs, and expansion into new customer segments.</a:t>
            </a:r>
          </a:p>
          <a:p>
            <a:r>
              <a:rPr lang="en-US" sz="1400" dirty="0">
                <a:latin typeface="David" panose="020E0502060401010101" pitchFamily="34" charset="-79"/>
                <a:cs typeface="David" panose="020E0502060401010101" pitchFamily="34" charset="-79"/>
              </a:rPr>
              <a:t>•</a:t>
            </a:r>
            <a:r>
              <a:rPr lang="en-US" sz="1400" b="1" u="sng" dirty="0">
                <a:latin typeface="David" panose="020E0502060401010101" pitchFamily="34" charset="-79"/>
                <a:cs typeface="David" panose="020E0502060401010101" pitchFamily="34" charset="-79"/>
              </a:rPr>
              <a:t>Capitalize on Seasonal Trends</a:t>
            </a:r>
            <a:r>
              <a:rPr lang="en-US" sz="1400" dirty="0">
                <a:latin typeface="David" panose="020E0502060401010101" pitchFamily="34" charset="-79"/>
                <a:cs typeface="David" panose="020E0502060401010101" pitchFamily="34" charset="-79"/>
              </a:rPr>
              <a:t>: Use the strong demand in the early months of the year to drive sales during the quieter summer months through promotions, product launches, or limited-time offers. Engaging customers during this period could even out revenue fluctuations.</a:t>
            </a:r>
          </a:p>
          <a:p>
            <a:r>
              <a:rPr lang="en-US" sz="1400" dirty="0">
                <a:latin typeface="David" panose="020E0502060401010101" pitchFamily="34" charset="-79"/>
                <a:cs typeface="David" panose="020E0502060401010101" pitchFamily="34" charset="-79"/>
              </a:rPr>
              <a:t>•</a:t>
            </a:r>
            <a:r>
              <a:rPr lang="en-US" sz="1400" b="1" u="sng" dirty="0">
                <a:latin typeface="David" panose="020E0502060401010101" pitchFamily="34" charset="-79"/>
                <a:cs typeface="David" panose="020E0502060401010101" pitchFamily="34" charset="-79"/>
              </a:rPr>
              <a:t>Expand in Underperforming Regions</a:t>
            </a:r>
            <a:r>
              <a:rPr lang="en-US" sz="1400" dirty="0">
                <a:latin typeface="David" panose="020E0502060401010101" pitchFamily="34" charset="-79"/>
                <a:cs typeface="David" panose="020E0502060401010101" pitchFamily="34" charset="-79"/>
              </a:rPr>
              <a:t>: While New York and California are strong performers, there is significant potential to grow sales in underperforming states. Tailored regional marketing strategies and partnerships with local businesses could increase customer penetration.</a:t>
            </a:r>
          </a:p>
          <a:p>
            <a:r>
              <a:rPr lang="en-US" sz="1400" dirty="0">
                <a:latin typeface="David" panose="020E0502060401010101" pitchFamily="34" charset="-79"/>
                <a:cs typeface="David" panose="020E0502060401010101" pitchFamily="34" charset="-79"/>
              </a:rPr>
              <a:t>•</a:t>
            </a:r>
            <a:r>
              <a:rPr lang="en-US" sz="1400" b="1" u="sng" dirty="0">
                <a:latin typeface="David" panose="020E0502060401010101" pitchFamily="34" charset="-79"/>
                <a:cs typeface="David" panose="020E0502060401010101" pitchFamily="34" charset="-79"/>
              </a:rPr>
              <a:t>Leverage Top-Performing Stores and Brands</a:t>
            </a:r>
            <a:r>
              <a:rPr lang="en-US" sz="1400" dirty="0">
                <a:latin typeface="David" panose="020E0502060401010101" pitchFamily="34" charset="-79"/>
                <a:cs typeface="David" panose="020E0502060401010101" pitchFamily="34" charset="-79"/>
              </a:rPr>
              <a:t>: Baldwin Bikes and Trek are clear leaders in store and brand performance, respectively. Consider using these top performers as benchmarks for improving operations at other stores and increasing the focus on high-performing brands.</a:t>
            </a:r>
          </a:p>
        </p:txBody>
      </p:sp>
    </p:spTree>
    <p:extLst>
      <p:ext uri="{BB962C8B-B14F-4D97-AF65-F5344CB8AC3E}">
        <p14:creationId xmlns:p14="http://schemas.microsoft.com/office/powerpoint/2010/main" val="3829323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u="sng" dirty="0"/>
              <a:t>Overview of the Analysis</a:t>
            </a:r>
          </a:p>
        </p:txBody>
      </p:sp>
      <p:sp>
        <p:nvSpPr>
          <p:cNvPr id="3" name="Content Placeholder 2"/>
          <p:cNvSpPr>
            <a:spLocks noGrp="1"/>
          </p:cNvSpPr>
          <p:nvPr>
            <p:ph idx="1"/>
          </p:nvPr>
        </p:nvSpPr>
        <p:spPr/>
        <p:txBody>
          <a:bodyPr/>
          <a:lstStyle/>
          <a:p>
            <a:r>
              <a:t>This analysis reviews sales performance across several dimensions:</a:t>
            </a:r>
          </a:p>
          <a:p>
            <a:r>
              <a:t>- Total revenue and quantity sold</a:t>
            </a:r>
          </a:p>
          <a:p>
            <a:r>
              <a:t>- Yearly and monthly sales trends</a:t>
            </a:r>
          </a:p>
          <a:p>
            <a:r>
              <a:t>- Top customers and customer distribution by state</a:t>
            </a:r>
          </a:p>
          <a:p>
            <a:r>
              <a:t>- Product and brand performance</a:t>
            </a:r>
          </a:p>
          <a:p>
            <a:r>
              <a:t>- Store and staff sales performance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447189"/>
            <a:ext cx="7765322" cy="970450"/>
          </a:xfrm>
        </p:spPr>
        <p:txBody>
          <a:bodyPr/>
          <a:lstStyle/>
          <a:p>
            <a:r>
              <a:rPr dirty="0"/>
              <a:t>Brand Sales Analysis</a:t>
            </a:r>
          </a:p>
        </p:txBody>
      </p:sp>
      <p:graphicFrame>
        <p:nvGraphicFramePr>
          <p:cNvPr id="5" name="Object 4">
            <a:extLst>
              <a:ext uri="{FF2B5EF4-FFF2-40B4-BE49-F238E27FC236}">
                <a16:creationId xmlns:a16="http://schemas.microsoft.com/office/drawing/2014/main" id="{AF95CF3A-244B-138F-BB1E-971C013FEA35}"/>
              </a:ext>
            </a:extLst>
          </p:cNvPr>
          <p:cNvGraphicFramePr>
            <a:graphicFrameLocks noChangeAspect="1"/>
          </p:cNvGraphicFramePr>
          <p:nvPr>
            <p:extLst>
              <p:ext uri="{D42A27DB-BD31-4B8C-83A1-F6EECF244321}">
                <p14:modId xmlns:p14="http://schemas.microsoft.com/office/powerpoint/2010/main" val="2054387651"/>
              </p:ext>
            </p:extLst>
          </p:nvPr>
        </p:nvGraphicFramePr>
        <p:xfrm>
          <a:off x="182880" y="1417639"/>
          <a:ext cx="8666479" cy="5267642"/>
        </p:xfrm>
        <a:graphic>
          <a:graphicData uri="http://schemas.openxmlformats.org/presentationml/2006/ole">
            <mc:AlternateContent xmlns:mc="http://schemas.openxmlformats.org/markup-compatibility/2006">
              <mc:Choice xmlns:v="urn:schemas-microsoft-com:vml" Requires="v">
                <p:oleObj name="Worksheet" r:id="rId2" imgW="4284176" imgH="3290431" progId="Excel.Sheet.12">
                  <p:embed/>
                </p:oleObj>
              </mc:Choice>
              <mc:Fallback>
                <p:oleObj name="Worksheet" r:id="rId2" imgW="4284176" imgH="3290431" progId="Excel.Sheet.12">
                  <p:embed/>
                  <p:pic>
                    <p:nvPicPr>
                      <p:cNvPr id="0" name=""/>
                      <p:cNvPicPr/>
                      <p:nvPr/>
                    </p:nvPicPr>
                    <p:blipFill>
                      <a:blip r:embed="rId3"/>
                      <a:stretch>
                        <a:fillRect/>
                      </a:stretch>
                    </p:blipFill>
                    <p:spPr>
                      <a:xfrm>
                        <a:off x="182880" y="1417639"/>
                        <a:ext cx="8666479" cy="5267642"/>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Top 10 Products by Revenue</a:t>
            </a:r>
          </a:p>
        </p:txBody>
      </p:sp>
      <p:pic>
        <p:nvPicPr>
          <p:cNvPr id="3" name="Picture 2" descr="top_products_with_formatting.png"/>
          <p:cNvPicPr>
            <a:picLocks noChangeAspect="1"/>
          </p:cNvPicPr>
          <p:nvPr/>
        </p:nvPicPr>
        <p:blipFill>
          <a:blip r:embed="rId2"/>
          <a:stretch>
            <a:fillRect/>
          </a:stretch>
        </p:blipFill>
        <p:spPr>
          <a:xfrm>
            <a:off x="914400" y="1371600"/>
            <a:ext cx="7315200" cy="4389120"/>
          </a:xfrm>
          <a:prstGeom prst="rect">
            <a:avLst/>
          </a:prstGeom>
        </p:spPr>
      </p:pic>
      <p:pic>
        <p:nvPicPr>
          <p:cNvPr id="4" name="Picture 3" descr="top_products_chart_cleaned.png"/>
          <p:cNvPicPr>
            <a:picLocks noChangeAspect="1"/>
          </p:cNvPicPr>
          <p:nvPr/>
        </p:nvPicPr>
        <p:blipFill>
          <a:blip r:embed="rId3"/>
          <a:stretch>
            <a:fillRect/>
          </a:stretch>
        </p:blipFill>
        <p:spPr>
          <a:xfrm>
            <a:off x="914400" y="1371600"/>
            <a:ext cx="7315200" cy="4389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325120"/>
            <a:ext cx="7765322" cy="970450"/>
          </a:xfrm>
        </p:spPr>
        <p:txBody>
          <a:bodyPr/>
          <a:lstStyle/>
          <a:p>
            <a:r>
              <a:rPr dirty="0"/>
              <a:t>Top 10 Customers by Order Value</a:t>
            </a:r>
          </a:p>
        </p:txBody>
      </p:sp>
      <p:pic>
        <p:nvPicPr>
          <p:cNvPr id="3" name="Picture 2" descr="top_10_customers_with_labels.png"/>
          <p:cNvPicPr>
            <a:picLocks noChangeAspect="1"/>
          </p:cNvPicPr>
          <p:nvPr/>
        </p:nvPicPr>
        <p:blipFill>
          <a:blip r:embed="rId2"/>
          <a:stretch>
            <a:fillRect/>
          </a:stretch>
        </p:blipFill>
        <p:spPr>
          <a:xfrm>
            <a:off x="914400" y="1371600"/>
            <a:ext cx="7315200" cy="4389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339" y="304800"/>
            <a:ext cx="7765322" cy="970450"/>
          </a:xfrm>
        </p:spPr>
        <p:txBody>
          <a:bodyPr/>
          <a:lstStyle/>
          <a:p>
            <a:r>
              <a:rPr dirty="0"/>
              <a:t>Customer Distribution by State</a:t>
            </a:r>
          </a:p>
        </p:txBody>
      </p:sp>
      <p:pic>
        <p:nvPicPr>
          <p:cNvPr id="3" name="Picture 2" descr="state_distribution_with_labels.png"/>
          <p:cNvPicPr>
            <a:picLocks noChangeAspect="1"/>
          </p:cNvPicPr>
          <p:nvPr/>
        </p:nvPicPr>
        <p:blipFill>
          <a:blip r:embed="rId2"/>
          <a:stretch>
            <a:fillRect/>
          </a:stretch>
        </p:blipFill>
        <p:spPr>
          <a:xfrm>
            <a:off x="914400" y="1371600"/>
            <a:ext cx="7315200" cy="4389120"/>
          </a:xfrm>
          <a:prstGeom prst="rect">
            <a:avLst/>
          </a:prstGeom>
        </p:spPr>
      </p:pic>
      <p:sp>
        <p:nvSpPr>
          <p:cNvPr id="4" name="TextBox 3"/>
          <p:cNvSpPr txBox="1"/>
          <p:nvPr/>
        </p:nvSpPr>
        <p:spPr>
          <a:xfrm>
            <a:off x="914400" y="5486400"/>
            <a:ext cx="7315200" cy="914400"/>
          </a:xfrm>
          <a:prstGeom prst="rect">
            <a:avLst/>
          </a:prstGeom>
          <a:noFill/>
        </p:spPr>
        <p:txBody>
          <a:bodyPr wrap="none">
            <a:spAutoFit/>
          </a:bodyPr>
          <a:lstStyle/>
          <a:p>
            <a:endParaRPr/>
          </a:p>
          <a:p>
            <a:pPr>
              <a:defRPr sz="1400"/>
            </a:pPr>
            <a:r>
              <a:t>Insight: New York and California lead in customer distribution and sales performance.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626" y="401150"/>
            <a:ext cx="7765322" cy="970450"/>
          </a:xfrm>
        </p:spPr>
        <p:txBody>
          <a:bodyPr/>
          <a:lstStyle/>
          <a:p>
            <a:r>
              <a:rPr dirty="0"/>
              <a:t>Store Sales Performance</a:t>
            </a:r>
          </a:p>
        </p:txBody>
      </p:sp>
      <p:pic>
        <p:nvPicPr>
          <p:cNvPr id="3" name="Picture 2" descr="store_sales_fixed.png"/>
          <p:cNvPicPr>
            <a:picLocks noChangeAspect="1"/>
          </p:cNvPicPr>
          <p:nvPr/>
        </p:nvPicPr>
        <p:blipFill>
          <a:blip r:embed="rId2"/>
          <a:stretch>
            <a:fillRect/>
          </a:stretch>
        </p:blipFill>
        <p:spPr>
          <a:xfrm>
            <a:off x="914400" y="1371600"/>
            <a:ext cx="7315200" cy="43891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Yearly Sales Revenue</a:t>
            </a:r>
          </a:p>
        </p:txBody>
      </p:sp>
      <p:pic>
        <p:nvPicPr>
          <p:cNvPr id="3" name="Picture 2" descr="yearly_revenue_chart.png"/>
          <p:cNvPicPr>
            <a:picLocks noChangeAspect="1"/>
          </p:cNvPicPr>
          <p:nvPr/>
        </p:nvPicPr>
        <p:blipFill>
          <a:blip r:embed="rId2"/>
          <a:stretch>
            <a:fillRect/>
          </a:stretch>
        </p:blipFill>
        <p:spPr>
          <a:xfrm>
            <a:off x="914400" y="1371600"/>
            <a:ext cx="7315200" cy="43891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dirty="0"/>
              <a:t>Store Sales Performance</a:t>
            </a:r>
          </a:p>
        </p:txBody>
      </p:sp>
      <p:pic>
        <p:nvPicPr>
          <p:cNvPr id="4" name="Picture 3" descr="store_revenue_pie_chart.png"/>
          <p:cNvPicPr>
            <a:picLocks noChangeAspect="1"/>
          </p:cNvPicPr>
          <p:nvPr/>
        </p:nvPicPr>
        <p:blipFill>
          <a:blip r:embed="rId2"/>
          <a:stretch>
            <a:fillRect/>
          </a:stretch>
        </p:blipFill>
        <p:spPr>
          <a:xfrm>
            <a:off x="1493520" y="848678"/>
            <a:ext cx="6604000" cy="582721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54</TotalTime>
  <Words>638</Words>
  <Application>Microsoft Office PowerPoint</Application>
  <PresentationFormat>On-screen Show (4:3)</PresentationFormat>
  <Paragraphs>52</Paragraphs>
  <Slides>13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9" baseType="lpstr">
      <vt:lpstr>Arial</vt:lpstr>
      <vt:lpstr>Calisto MT</vt:lpstr>
      <vt:lpstr>David</vt:lpstr>
      <vt:lpstr>Wingdings 2</vt:lpstr>
      <vt:lpstr>Slate</vt:lpstr>
      <vt:lpstr>Microsoft Excel Worksheet</vt:lpstr>
      <vt:lpstr>Bike Store Sales and Performance Analysis</vt:lpstr>
      <vt:lpstr>Overview of the Analysis</vt:lpstr>
      <vt:lpstr>Brand Sales Analysis</vt:lpstr>
      <vt:lpstr>Top 10 Products by Revenue</vt:lpstr>
      <vt:lpstr>Top 10 Customers by Order Value</vt:lpstr>
      <vt:lpstr>Customer Distribution by State</vt:lpstr>
      <vt:lpstr>Store Sales Performance</vt:lpstr>
      <vt:lpstr>Yearly Sales Revenue</vt:lpstr>
      <vt:lpstr>Store Sales Performance</vt:lpstr>
      <vt:lpstr>Monthly Sales Revenue</vt:lpstr>
      <vt:lpstr>Top Categories by Revenue</vt:lpstr>
      <vt:lpstr> Some Key Performance Indicators (KPIs)</vt:lpstr>
      <vt:lpstr>Conclusion and Recommendations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keywords/>
  <dc:description>generated using python-pptx</dc:description>
  <cp:lastModifiedBy>asaf chechik</cp:lastModifiedBy>
  <cp:revision>2</cp:revision>
  <dcterms:created xsi:type="dcterms:W3CDTF">2013-01-27T09:14:16Z</dcterms:created>
  <dcterms:modified xsi:type="dcterms:W3CDTF">2024-10-17T15:09:28Z</dcterms:modified>
  <cp:category/>
</cp:coreProperties>
</file>